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9" r:id="rId3"/>
    <p:sldId id="263" r:id="rId4"/>
    <p:sldId id="265" r:id="rId5"/>
    <p:sldId id="266" r:id="rId6"/>
    <p:sldId id="268" r:id="rId7"/>
    <p:sldId id="29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260481E-408A-494F-B96F-066A61F81EB4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92DB25C-B4BD-4583-B9BD-50EC8F1CF0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481E-408A-494F-B96F-066A61F81EB4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B25C-B4BD-4583-B9BD-50EC8F1CF0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481E-408A-494F-B96F-066A61F81EB4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B25C-B4BD-4583-B9BD-50EC8F1CF0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260481E-408A-494F-B96F-066A61F81EB4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DB25C-B4BD-4583-B9BD-50EC8F1CF0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260481E-408A-494F-B96F-066A61F81EB4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DB25C-B4BD-4583-B9BD-50EC8F1CF0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481E-408A-494F-B96F-066A61F81EB4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B25C-B4BD-4583-B9BD-50EC8F1CF0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481E-408A-494F-B96F-066A61F81EB4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B25C-B4BD-4583-B9BD-50EC8F1CF0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260481E-408A-494F-B96F-066A61F81EB4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DB25C-B4BD-4583-B9BD-50EC8F1CF0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481E-408A-494F-B96F-066A61F81EB4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B25C-B4BD-4583-B9BD-50EC8F1CF0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260481E-408A-494F-B96F-066A61F81EB4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DB25C-B4BD-4583-B9BD-50EC8F1CF0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260481E-408A-494F-B96F-066A61F81EB4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DB25C-B4BD-4583-B9BD-50EC8F1CF0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260481E-408A-494F-B96F-066A61F81EB4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DB25C-B4BD-4583-B9BD-50EC8F1CF0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hyperlink" Target="http://www.apastyle.org/manual/related/sample-experiment-paper-1.pdf" TargetMode="External"/><Relationship Id="rId5" Type="http://schemas.openxmlformats.org/officeDocument/2006/relationships/hyperlink" Target="http://libguides.coastal.edu/content.php?pid=48406&amp;sid=362205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s://owl.english.purdue.edu/owl/section/2/10/" TargetMode="Externa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524000"/>
          </a:xfrm>
        </p:spPr>
        <p:txBody>
          <a:bodyPr/>
          <a:lstStyle/>
          <a:p>
            <a:r>
              <a:rPr lang="en-US" dirty="0" smtClean="0"/>
              <a:t>APA Style—Part 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Basic Formatting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References Page Formatting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92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r>
              <a:rPr lang="en-US" dirty="0" smtClean="0"/>
              <a:t>Valuable Resources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467600" cy="5330952"/>
          </a:xfrm>
        </p:spPr>
        <p:txBody>
          <a:bodyPr/>
          <a:lstStyle/>
          <a:p>
            <a:r>
              <a:rPr lang="en-US" dirty="0" smtClean="0">
                <a:hlinkClick r:id="rId4"/>
              </a:rPr>
              <a:t>Purdue OWL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sz="2000" dirty="0" err="1" smtClean="0">
                <a:hlinkClick r:id="rId5"/>
              </a:rPr>
              <a:t>Kimbel</a:t>
            </a:r>
            <a:r>
              <a:rPr lang="en-US" sz="2000" dirty="0" smtClean="0">
                <a:hlinkClick r:id="rId5"/>
              </a:rPr>
              <a:t> Library Citation Guide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hlinkClick r:id="rId6"/>
              </a:rPr>
              <a:t>Sample Paper</a:t>
            </a:r>
            <a:endParaRPr lang="en-US" dirty="0"/>
          </a:p>
        </p:txBody>
      </p:sp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990600"/>
            <a:ext cx="2590800" cy="1813060"/>
          </a:xfrm>
          <a:prstGeom prst="rect">
            <a:avLst/>
          </a:prstGeom>
        </p:spPr>
      </p:pic>
      <p:pic>
        <p:nvPicPr>
          <p:cNvPr id="7" name="Picture 6">
            <a:hlinkClick r:id="rId5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993382"/>
            <a:ext cx="2878188" cy="2164702"/>
          </a:xfrm>
          <a:prstGeom prst="rect">
            <a:avLst/>
          </a:prstGeom>
        </p:spPr>
      </p:pic>
      <p:pic>
        <p:nvPicPr>
          <p:cNvPr id="8" name="Picture 7">
            <a:hlinkClick r:id="rId6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976" y="5230952"/>
            <a:ext cx="2449747" cy="1243000"/>
          </a:xfrm>
          <a:prstGeom prst="rect">
            <a:avLst/>
          </a:prstGeom>
        </p:spPr>
      </p:pic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4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945"/>
    </mc:Choice>
    <mc:Fallback xmlns="">
      <p:transition spd="slow" advTm="32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Paper Formatting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Set one inch margins all around. </a:t>
            </a:r>
          </a:p>
          <a:p>
            <a:r>
              <a:rPr lang="en-US" dirty="0" smtClean="0"/>
              <a:t>Choose Times New Roman, 12 pt. font.</a:t>
            </a:r>
          </a:p>
          <a:p>
            <a:r>
              <a:rPr lang="en-US" dirty="0" smtClean="0"/>
              <a:t>Create a title page (unless instructor says otherwise).</a:t>
            </a:r>
          </a:p>
          <a:p>
            <a:r>
              <a:rPr lang="en-US" dirty="0" smtClean="0"/>
              <a:t>Insert title page </a:t>
            </a:r>
            <a:r>
              <a:rPr lang="en-US" dirty="0"/>
              <a:t>h</a:t>
            </a:r>
            <a:r>
              <a:rPr lang="en-US" dirty="0" smtClean="0"/>
              <a:t>eader (“Running head:” and shortened title plus page number) </a:t>
            </a:r>
          </a:p>
          <a:p>
            <a:r>
              <a:rPr lang="en-US" dirty="0" smtClean="0"/>
              <a:t>Insert body page header (shortened title plus page number)</a:t>
            </a:r>
          </a:p>
          <a:p>
            <a:r>
              <a:rPr lang="en-US" dirty="0" smtClean="0"/>
              <a:t>Last page=References page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731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Paper Formatting—MS Word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MS Word uses 1.25 as the default left and right margins. You need to reset these margins to 1 inch under the Page Layout&gt;Margins tab.</a:t>
            </a:r>
          </a:p>
          <a:p>
            <a:r>
              <a:rPr lang="en-US" dirty="0" smtClean="0"/>
              <a:t>MS Word uses 11 pt. Calibri font as the default font. You need to reset this font/size choice to 12 pt. Times New Roman on the Home tab.</a:t>
            </a:r>
          </a:p>
          <a:p>
            <a:r>
              <a:rPr lang="en-US" dirty="0" smtClean="0"/>
              <a:t>MS Word puts extra space between paragraphs in the default setting. You need to reset this spacing to zero (0) extra points of spacing under the Paragraph&gt;Spacing tab. </a:t>
            </a:r>
          </a:p>
          <a:p>
            <a:endParaRPr lang="en-US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04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References Page Formatting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Center the title “References” (with no quotation marks) one inch below the top of a new page.</a:t>
            </a:r>
          </a:p>
          <a:p>
            <a:r>
              <a:rPr lang="en-US" dirty="0" smtClean="0"/>
              <a:t>Include a header on this page, too.</a:t>
            </a:r>
          </a:p>
          <a:p>
            <a:r>
              <a:rPr lang="en-US" dirty="0" smtClean="0"/>
              <a:t>List the works in alphabetical order by author.</a:t>
            </a:r>
          </a:p>
          <a:p>
            <a:r>
              <a:rPr lang="en-US" dirty="0" smtClean="0"/>
              <a:t>If the author is not available, alphabetize by title.</a:t>
            </a:r>
          </a:p>
          <a:p>
            <a:r>
              <a:rPr lang="en-US" dirty="0" smtClean="0"/>
              <a:t>Each entry is double spaced, with no extra space between entries</a:t>
            </a:r>
          </a:p>
          <a:p>
            <a:r>
              <a:rPr lang="en-US" dirty="0" smtClean="0"/>
              <a:t>Use the same 12 pt. Times New Roman font as in the rest of the paper.</a:t>
            </a:r>
          </a:p>
          <a:p>
            <a:r>
              <a:rPr lang="en-US" dirty="0" smtClean="0"/>
              <a:t>Use a hanging indentation of ½ inch in each entry.</a:t>
            </a:r>
          </a:p>
          <a:p>
            <a:r>
              <a:rPr lang="en-US" dirty="0" smtClean="0"/>
              <a:t>Do not number the entries.</a:t>
            </a:r>
          </a:p>
          <a:p>
            <a:r>
              <a:rPr lang="en-US" dirty="0" smtClean="0"/>
              <a:t>For article and book titles, use “sentence capitalization.”</a:t>
            </a:r>
          </a:p>
          <a:p>
            <a:r>
              <a:rPr lang="en-US" dirty="0" smtClean="0"/>
              <a:t>For magazine/journal titles, use “book capitalization.”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77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References Page—Individual </a:t>
            </a:r>
            <a:r>
              <a:rPr lang="en-US" dirty="0" smtClean="0"/>
              <a:t>Entries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 Memorize this order of information for entries: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Author’s name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Date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Title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Publication information (date, volume, city of publication, etc.)</a:t>
            </a:r>
          </a:p>
          <a:p>
            <a:pPr marL="457200" indent="-457200"/>
            <a:r>
              <a:rPr lang="en-US" dirty="0" smtClean="0"/>
              <a:t>Know that each form is slightly different. There are forms for books, journal and magazine articles, newspaper articles, web sites, video recordings, and other types of entries.</a:t>
            </a:r>
          </a:p>
          <a:p>
            <a:pPr marL="457200" indent="-457200"/>
            <a:r>
              <a:rPr lang="en-US" dirty="0" smtClean="0"/>
              <a:t>Look up the right format for each source.</a:t>
            </a:r>
          </a:p>
          <a:p>
            <a:pPr marL="457200" indent="-457200"/>
            <a:r>
              <a:rPr lang="en-US" dirty="0" smtClean="0"/>
              <a:t>Insert the http address for web pages (unlike MLA).</a:t>
            </a:r>
          </a:p>
          <a:p>
            <a:pPr marL="457200" indent="-457200"/>
            <a:r>
              <a:rPr lang="en-US" dirty="0" smtClean="0"/>
              <a:t>Do not trust an automated online citation service or citation-generating software to format your entries correctly. The responsibility is yours.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787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Writing Center</a:t>
            </a:r>
          </a:p>
          <a:p>
            <a:pPr>
              <a:buNone/>
            </a:pPr>
            <a:r>
              <a:rPr lang="en-US" smtClean="0"/>
              <a:t>Kearns 203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(843) 349-2937</a:t>
            </a:r>
            <a:endParaRPr lang="en-US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105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3.5|1.8|20|14.1|18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5.2|8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7.4|5.2|5.9|5.2|4.3|4.5|15.3|3.5|1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14.5|31.1|2.8|10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9321</TotalTime>
  <Words>395</Words>
  <Application>Microsoft Office PowerPoint</Application>
  <PresentationFormat>On-screen Show (4:3)</PresentationFormat>
  <Paragraphs>50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Century Schoolbook</vt:lpstr>
      <vt:lpstr>Wingdings</vt:lpstr>
      <vt:lpstr>Wingdings 2</vt:lpstr>
      <vt:lpstr>Oriel</vt:lpstr>
      <vt:lpstr>APA Style—Part I</vt:lpstr>
      <vt:lpstr>Valuable Resources</vt:lpstr>
      <vt:lpstr> Paper Formatting Basics</vt:lpstr>
      <vt:lpstr> Paper Formatting—MS Word Issues</vt:lpstr>
      <vt:lpstr> References Page Formatting Basics</vt:lpstr>
      <vt:lpstr> References Page—Individual Entries</vt:lpstr>
      <vt:lpstr>Questions?  </vt:lpstr>
    </vt:vector>
  </TitlesOfParts>
  <Company>Coastal Carolina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MLA and APA Formatting</dc:title>
  <dc:creator>Windows User</dc:creator>
  <cp:lastModifiedBy>Scott Pleasant</cp:lastModifiedBy>
  <cp:revision>94</cp:revision>
  <dcterms:created xsi:type="dcterms:W3CDTF">2010-10-11T18:29:58Z</dcterms:created>
  <dcterms:modified xsi:type="dcterms:W3CDTF">2014-09-16T17:25:21Z</dcterms:modified>
</cp:coreProperties>
</file>